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6.jpeg" ContentType="image/jpe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5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14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13.jpeg" ContentType="image/jpeg"/>
  <Override PartName="/ppt/media/image2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661840" y="2438280"/>
            <a:ext cx="3819600" cy="304776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661840" y="2438280"/>
            <a:ext cx="3819600" cy="3047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371600" y="1295280"/>
            <a:ext cx="6400440" cy="317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661840" y="2438280"/>
            <a:ext cx="3819600" cy="304776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2661840" y="2438280"/>
            <a:ext cx="3819600" cy="3047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371600" y="1295280"/>
            <a:ext cx="6400440" cy="317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371600" y="1859400"/>
            <a:ext cx="6400440" cy="12949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hu-HU" sz="3600" strike="noStrike" cap="all">
                <a:solidFill>
                  <a:srgbClr val="000000"/>
                </a:solidFill>
                <a:latin typeface="Garamond"/>
              </a:rPr>
              <a:t>Mintacím szerkesztése</a:t>
            </a:r>
            <a:endParaRPr/>
          </a:p>
        </p:txBody>
      </p:sp>
      <p:pic>
        <p:nvPicPr>
          <p:cNvPr id="2" name="Picture 7" descr=""/>
          <p:cNvPicPr/>
          <p:nvPr/>
        </p:nvPicPr>
        <p:blipFill>
          <a:blip r:embed="rId3">
            <a:lum bright="-14000"/>
          </a:blip>
          <a:stretch/>
        </p:blipFill>
        <p:spPr>
          <a:xfrm>
            <a:off x="0" y="2801160"/>
            <a:ext cx="9143640" cy="9324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71600" y="3429000"/>
            <a:ext cx="6400440" cy="761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hu-HU" sz="2000" strike="noStrike">
                <a:solidFill>
                  <a:srgbClr val="595959"/>
                </a:solidFill>
                <a:latin typeface="Garamond"/>
              </a:rPr>
              <a:t>Alcím mintájának szerkesztése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30492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hu-HU" sz="1100" strike="noStrike">
                <a:solidFill>
                  <a:srgbClr val="c6bc9c"/>
                </a:solidFill>
                <a:latin typeface="Garamond"/>
              </a:rPr>
              <a:t>2016. 4. 24.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2971800" y="6356520"/>
            <a:ext cx="3200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6675120" y="6364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A6BABF9-6A7B-489C-919D-1162793861DB}" type="slidenum">
              <a:rPr b="1" lang="hu-HU" sz="1200" strike="noStrike">
                <a:solidFill>
                  <a:srgbClr val="c6bc9c"/>
                </a:solidFill>
                <a:latin typeface="Garamond"/>
              </a:rPr>
              <a:t>&lt;szám&gt;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hu-HU">
                <a:latin typeface="Garamond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z="1400">
                <a:latin typeface="Garamond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z="1400">
                <a:latin typeface="Garamond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z="1400">
                <a:latin typeface="Garamond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z="2000">
                <a:latin typeface="Garamond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z="2000">
                <a:latin typeface="Garamond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 sz="2000">
                <a:latin typeface="Garamond"/>
              </a:rPr>
              <a:t>Hetedik vázlatszint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hu-HU" sz="3600" strike="noStrike" cap="all">
                <a:solidFill>
                  <a:srgbClr val="000000"/>
                </a:solidFill>
                <a:latin typeface="Garamond"/>
              </a:rPr>
              <a:t>Mintacím szerkesztése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hu-HU" sz="1600" strike="noStrike">
                <a:solidFill>
                  <a:srgbClr val="000000"/>
                </a:solidFill>
                <a:latin typeface="Garamond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1400" strike="noStrike">
                <a:solidFill>
                  <a:srgbClr val="000000"/>
                </a:solidFill>
                <a:latin typeface="Garamond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hu-HU" sz="1400" strike="noStrike">
                <a:solidFill>
                  <a:srgbClr val="000000"/>
                </a:solidFill>
                <a:latin typeface="Garamond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hu-HU" sz="1400" strike="noStrike">
                <a:solidFill>
                  <a:srgbClr val="000000"/>
                </a:solidFill>
                <a:latin typeface="Garamond"/>
              </a:rPr>
              <a:t>Ötödik szint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30492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hu-HU" sz="1100" strike="noStrike">
                <a:solidFill>
                  <a:srgbClr val="c6bc9c"/>
                </a:solidFill>
                <a:latin typeface="Garamond"/>
              </a:rPr>
              <a:t>2016. 4. 24.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2971800" y="6356520"/>
            <a:ext cx="32000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675120" y="636408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C5B5D39-FCD4-4B5E-8B7D-77876E6065A2}" type="slidenum">
              <a:rPr b="1" lang="hu-HU" sz="1200" strike="noStrike">
                <a:solidFill>
                  <a:srgbClr val="c6bc9c"/>
                </a:solidFill>
                <a:latin typeface="Garamond"/>
              </a:rPr>
              <a:t>&lt;szám&gt;</a:t>
            </a:fld>
            <a:endParaRPr/>
          </a:p>
        </p:txBody>
      </p:sp>
      <p:pic>
        <p:nvPicPr>
          <p:cNvPr id="48" name="Picture 8" descr=""/>
          <p:cNvPicPr/>
          <p:nvPr/>
        </p:nvPicPr>
        <p:blipFill>
          <a:blip r:embed="rId3">
            <a:lum bright="-14000"/>
          </a:blip>
          <a:stretch/>
        </p:blipFill>
        <p:spPr>
          <a:xfrm>
            <a:off x="0" y="1618560"/>
            <a:ext cx="9143640" cy="9324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95640" y="1412640"/>
            <a:ext cx="8229240" cy="3803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ts val="1764"/>
              </a:lnSpc>
            </a:pPr>
            <a:r>
              <a:rPr lang="hu-HU" sz="4400" strike="noStrike" cap="all">
                <a:solidFill>
                  <a:srgbClr val="000000"/>
                </a:solidFill>
                <a:latin typeface="comic"/>
              </a:rPr>
              <a:t>Hasonlóságok</a:t>
            </a:r>
            <a:r>
              <a:rPr lang="hu-HU" sz="4000" strike="noStrike" cap="all">
                <a:solidFill>
                  <a:srgbClr val="000000"/>
                </a:solidFill>
                <a:latin typeface="comic"/>
              </a:rPr>
              <a:t> </a:t>
            </a:r>
            <a:r>
              <a:rPr lang="hu-HU" sz="4000" strike="noStrike" cap="all">
                <a:solidFill>
                  <a:srgbClr val="000000"/>
                </a:solidFill>
                <a:latin typeface="comic"/>
              </a:rPr>
              <a:t>
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Mozart Varázsfuvola 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
</a:t>
            </a:r>
            <a:r>
              <a:rPr lang="hu-HU" sz="2800" strike="noStrike" cap="all">
                <a:solidFill>
                  <a:srgbClr val="000000"/>
                </a:solidFill>
                <a:latin typeface="comic"/>
              </a:rPr>
              <a:t>és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 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
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Vörösmarty Mihály 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
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Csongor és Tünde </a:t>
            </a:r>
            <a:r>
              <a:rPr lang="hu-HU" sz="3200" strike="noStrike" cap="all">
                <a:solidFill>
                  <a:srgbClr val="000000"/>
                </a:solidFill>
                <a:latin typeface="comic"/>
              </a:rPr>
              <a:t>
</a:t>
            </a:r>
            <a:r>
              <a:rPr lang="hu-HU" sz="2800" strike="noStrike" cap="all">
                <a:solidFill>
                  <a:srgbClr val="000000"/>
                </a:solidFill>
                <a:latin typeface="comic"/>
              </a:rPr>
              <a:t>című művében</a:t>
            </a:r>
            <a:endParaRPr/>
          </a:p>
        </p:txBody>
      </p:sp>
    </p:spTree>
  </p:cSld>
  <p:transition advTm="6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39640" y="1268640"/>
            <a:ext cx="8064360" cy="685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4000" strike="noStrike" cap="all">
                <a:solidFill>
                  <a:srgbClr val="000000"/>
                </a:solidFill>
                <a:latin typeface="Garamond"/>
              </a:rPr>
              <a:t>Műfaji hasonlóságok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1043640" y="2277000"/>
            <a:ext cx="3816000" cy="1661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lang="hu-HU" sz="12800" strike="noStrike" u="sng">
                <a:solidFill>
                  <a:srgbClr val="000000"/>
                </a:solidFill>
                <a:latin typeface="Garamond"/>
              </a:rPr>
              <a:t>Mozart</a:t>
            </a:r>
            <a:endParaRPr/>
          </a:p>
          <a:p>
            <a:pPr algn="ctr">
              <a:lnSpc>
                <a:spcPct val="120000"/>
              </a:lnSpc>
            </a:pPr>
            <a:r>
              <a:rPr lang="hu-HU" sz="12800" strike="noStrike">
                <a:solidFill>
                  <a:srgbClr val="000000"/>
                </a:solidFill>
                <a:latin typeface="Garamond"/>
              </a:rPr>
              <a:t>vígopera vagy daljáték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trike="noStrike">
                <a:solidFill>
                  <a:srgbClr val="000000"/>
                </a:solidFill>
                <a:latin typeface="Garamond"/>
              </a:rPr>
              <a:t>                                              </a:t>
            </a:r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5076000" y="2277000"/>
            <a:ext cx="2592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hu-HU" sz="3200" strike="noStrike" u="sng">
                <a:solidFill>
                  <a:srgbClr val="000000"/>
                </a:solidFill>
                <a:latin typeface="Garamond"/>
              </a:rPr>
              <a:t>Vörösmarty</a:t>
            </a:r>
            <a:r>
              <a:rPr lang="hu-HU" sz="3200" strike="noStrike">
                <a:solidFill>
                  <a:srgbClr val="000000"/>
                </a:solidFill>
                <a:latin typeface="Garamond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hu-HU" sz="3200" strike="noStrike">
                <a:solidFill>
                  <a:srgbClr val="000000"/>
                </a:solidFill>
                <a:latin typeface="Garamond"/>
              </a:rPr>
              <a:t>mesedráma</a:t>
            </a:r>
            <a:endParaRPr/>
          </a:p>
        </p:txBody>
      </p:sp>
      <p:sp>
        <p:nvSpPr>
          <p:cNvPr id="87" name="CustomShape 4"/>
          <p:cNvSpPr/>
          <p:nvPr/>
        </p:nvSpPr>
        <p:spPr>
          <a:xfrm>
            <a:off x="1115640" y="4509000"/>
            <a:ext cx="6912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hu-HU" sz="2800" strike="noStrike">
                <a:solidFill>
                  <a:srgbClr val="000000"/>
                </a:solidFill>
                <a:latin typeface="Garamond"/>
              </a:rPr>
              <a:t>kitalált, meseszerű történetek mítikus elemekkel</a:t>
            </a:r>
            <a:endParaRPr/>
          </a:p>
        </p:txBody>
      </p:sp>
      <p:sp>
        <p:nvSpPr>
          <p:cNvPr id="88" name="CustomShape 5"/>
          <p:cNvSpPr/>
          <p:nvPr/>
        </p:nvSpPr>
        <p:spPr>
          <a:xfrm rot="16200000">
            <a:off x="4331160" y="1617840"/>
            <a:ext cx="719640" cy="4414680"/>
          </a:xfrm>
          <a:prstGeom prst="leftBrace">
            <a:avLst>
              <a:gd name="adj1" fmla="val 8333"/>
              <a:gd name="adj2" fmla="val 50000"/>
            </a:avLst>
          </a:prstGeom>
          <a:noFill/>
          <a:ln w="414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ransition advTm="25000">
    <p:dissolve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5">
                                            <p:txEl>
                                              <p:pRg st="3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5">
                                            <p:txEl>
                                              <p:pRg st="3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86">
                                            <p:txEl>
                                              <p:pRg st="1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86">
                                            <p:txEl>
                                              <p:pRg st="1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87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87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362240" y="1052640"/>
            <a:ext cx="6400440" cy="1072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3600" strike="noStrike" cap="all">
                <a:solidFill>
                  <a:srgbClr val="000000"/>
                </a:solidFill>
                <a:latin typeface="Garamond"/>
              </a:rPr>
              <a:t>Világképi hasonlóságok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1443600" y="2133000"/>
            <a:ext cx="6400440" cy="70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hu-HU" sz="2800" strike="noStrike">
                <a:solidFill>
                  <a:srgbClr val="000000"/>
                </a:solidFill>
                <a:latin typeface="Garamond"/>
              </a:rPr>
              <a:t>Mindkét mű a </a:t>
            </a:r>
            <a:r>
              <a:rPr b="1" lang="hu-HU" sz="2800" strike="noStrike" u="sng">
                <a:solidFill>
                  <a:srgbClr val="000000"/>
                </a:solidFill>
                <a:latin typeface="Garamond"/>
              </a:rPr>
              <a:t>jó</a:t>
            </a:r>
            <a:r>
              <a:rPr lang="hu-HU" sz="2800" strike="noStrike" u="sng">
                <a:solidFill>
                  <a:srgbClr val="000000"/>
                </a:solidFill>
                <a:latin typeface="Garamond"/>
              </a:rPr>
              <a:t> </a:t>
            </a:r>
            <a:r>
              <a:rPr lang="hu-HU" sz="2800" strike="noStrike">
                <a:solidFill>
                  <a:srgbClr val="000000"/>
                </a:solidFill>
                <a:latin typeface="Garamond"/>
              </a:rPr>
              <a:t>és a </a:t>
            </a:r>
            <a:r>
              <a:rPr b="1" lang="hu-HU" sz="2800" strike="noStrike" u="sng">
                <a:solidFill>
                  <a:srgbClr val="000000"/>
                </a:solidFill>
                <a:latin typeface="Garamond"/>
              </a:rPr>
              <a:t>gonosz</a:t>
            </a:r>
            <a:r>
              <a:rPr lang="hu-HU" sz="2800" strike="noStrike">
                <a:solidFill>
                  <a:srgbClr val="000000"/>
                </a:solidFill>
                <a:latin typeface="Garamond"/>
              </a:rPr>
              <a:t> harcára épül</a:t>
            </a:r>
            <a:endParaRPr/>
          </a:p>
        </p:txBody>
      </p:sp>
      <p:sp>
        <p:nvSpPr>
          <p:cNvPr id="91" name="CustomShape 3"/>
          <p:cNvSpPr/>
          <p:nvPr/>
        </p:nvSpPr>
        <p:spPr>
          <a:xfrm>
            <a:off x="914400" y="3206520"/>
            <a:ext cx="3744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800" strike="noStrike">
                <a:solidFill>
                  <a:srgbClr val="000000"/>
                </a:solidFill>
                <a:latin typeface="Garamond"/>
              </a:rPr>
              <a:t>Mozart - Vörösmarty </a:t>
            </a:r>
            <a:endParaRPr/>
          </a:p>
        </p:txBody>
      </p:sp>
      <p:sp>
        <p:nvSpPr>
          <p:cNvPr id="92" name="CustomShape 4"/>
          <p:cNvSpPr/>
          <p:nvPr/>
        </p:nvSpPr>
        <p:spPr>
          <a:xfrm>
            <a:off x="2630880" y="4384440"/>
            <a:ext cx="21567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Tünde, Csongor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Ilma, Balga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aranyalmafa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3" name="CustomShape 5"/>
          <p:cNvSpPr/>
          <p:nvPr/>
        </p:nvSpPr>
        <p:spPr>
          <a:xfrm>
            <a:off x="914400" y="4384440"/>
            <a:ext cx="2133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Sarastro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Tamino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varázsfuvola</a:t>
            </a:r>
            <a:endParaRPr/>
          </a:p>
        </p:txBody>
      </p:sp>
      <p:sp>
        <p:nvSpPr>
          <p:cNvPr id="94" name="CustomShape 6"/>
          <p:cNvSpPr/>
          <p:nvPr/>
        </p:nvSpPr>
        <p:spPr>
          <a:xfrm>
            <a:off x="4806360" y="3206520"/>
            <a:ext cx="3528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800" strike="noStrike">
                <a:solidFill>
                  <a:srgbClr val="000000"/>
                </a:solidFill>
                <a:latin typeface="Garamond"/>
              </a:rPr>
              <a:t>Mozart - Vörösmarty </a:t>
            </a:r>
            <a:endParaRPr/>
          </a:p>
        </p:txBody>
      </p:sp>
      <p:sp>
        <p:nvSpPr>
          <p:cNvPr id="95" name="CustomShape 7"/>
          <p:cNvSpPr/>
          <p:nvPr/>
        </p:nvSpPr>
        <p:spPr>
          <a:xfrm>
            <a:off x="6741720" y="4364280"/>
            <a:ext cx="1592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Mirigy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Ördögfiak</a:t>
            </a:r>
            <a:endParaRPr/>
          </a:p>
        </p:txBody>
      </p:sp>
      <p:sp>
        <p:nvSpPr>
          <p:cNvPr id="96" name="CustomShape 8"/>
          <p:cNvSpPr/>
          <p:nvPr/>
        </p:nvSpPr>
        <p:spPr>
          <a:xfrm flipH="1">
            <a:off x="2786760" y="2724840"/>
            <a:ext cx="1080000" cy="415800"/>
          </a:xfrm>
          <a:prstGeom prst="straightConnector1">
            <a:avLst/>
          </a:prstGeom>
          <a:noFill/>
          <a:ln w="633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9"/>
          <p:cNvSpPr/>
          <p:nvPr/>
        </p:nvSpPr>
        <p:spPr>
          <a:xfrm>
            <a:off x="5238000" y="2724840"/>
            <a:ext cx="1332000" cy="389880"/>
          </a:xfrm>
          <a:prstGeom prst="straightConnector1">
            <a:avLst/>
          </a:prstGeom>
          <a:noFill/>
          <a:ln w="63360">
            <a:solidFill>
              <a:schemeClr val="tx1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2630880" y="3700800"/>
            <a:ext cx="1103040" cy="708120"/>
          </a:xfrm>
          <a:prstGeom prst="rect">
            <a:avLst/>
          </a:prstGeom>
          <a:ln>
            <a:noFill/>
          </a:ln>
        </p:spPr>
      </p:pic>
      <p:sp>
        <p:nvSpPr>
          <p:cNvPr id="99" name="CustomShape 10"/>
          <p:cNvSpPr/>
          <p:nvPr/>
        </p:nvSpPr>
        <p:spPr>
          <a:xfrm>
            <a:off x="4960080" y="4389120"/>
            <a:ext cx="15602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Éj királynő 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Szerecsen</a:t>
            </a:r>
            <a:endParaRPr/>
          </a:p>
        </p:txBody>
      </p:sp>
      <p:pic>
        <p:nvPicPr>
          <p:cNvPr id="100" name="Picture 3" descr=""/>
          <p:cNvPicPr/>
          <p:nvPr/>
        </p:nvPicPr>
        <p:blipFill>
          <a:blip r:embed="rId2"/>
          <a:stretch/>
        </p:blipFill>
        <p:spPr>
          <a:xfrm>
            <a:off x="1115640" y="3675960"/>
            <a:ext cx="1103040" cy="70812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3"/>
          <a:stretch/>
        </p:blipFill>
        <p:spPr>
          <a:xfrm>
            <a:off x="5016600" y="3700800"/>
            <a:ext cx="1103040" cy="708120"/>
          </a:xfrm>
          <a:prstGeom prst="rect">
            <a:avLst/>
          </a:prstGeom>
          <a:ln>
            <a:noFill/>
          </a:ln>
        </p:spPr>
      </p:pic>
      <p:pic>
        <p:nvPicPr>
          <p:cNvPr id="102" name="Picture 3" descr=""/>
          <p:cNvPicPr/>
          <p:nvPr/>
        </p:nvPicPr>
        <p:blipFill>
          <a:blip r:embed="rId4"/>
          <a:stretch/>
        </p:blipFill>
        <p:spPr>
          <a:xfrm>
            <a:off x="6652800" y="3724200"/>
            <a:ext cx="1103040" cy="70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90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90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9" dur="500"/>
                                        <p:tgtEl>
                                          <p:spTgt spid="91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4" dur="500"/>
                                        <p:tgtEl>
                                          <p:spTgt spid="93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9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0" dur="500"/>
                                        <p:tgtEl>
                                          <p:spTgt spid="93">
                                            <p:txEl>
                                              <p:pRg st="1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5" dur="500"/>
                                        <p:tgtEl>
                                          <p:spTgt spid="92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8" dur="500"/>
                                        <p:tgtEl>
                                          <p:spTgt spid="92">
                                            <p:txEl>
                                              <p:pRg st="15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7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1" dur="500"/>
                                        <p:tgtEl>
                                          <p:spTgt spid="92">
                                            <p:txEl>
                                              <p:pRg st="27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4" dur="500"/>
                                        <p:tgtEl>
                                          <p:spTgt spid="99">
                                            <p:txEl>
                                              <p:pRg st="1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9" dur="500"/>
                                        <p:tgtEl>
                                          <p:spTgt spid="9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2" dur="500"/>
                                        <p:tgtEl>
                                          <p:spTgt spid="95">
                                            <p:txEl>
                                              <p:pRg st="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428840" y="1071720"/>
            <a:ext cx="6368400" cy="1000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3600" strike="noStrike" cap="all">
                <a:solidFill>
                  <a:srgbClr val="000000"/>
                </a:solidFill>
                <a:latin typeface="Garamond"/>
              </a:rPr>
              <a:t>Számmisztika a két műben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1331640" y="23338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hu-HU" sz="4800" strike="noStrike" u="sng">
                <a:solidFill>
                  <a:srgbClr val="000000"/>
                </a:solidFill>
                <a:latin typeface="Garamond"/>
              </a:rPr>
              <a:t>Kulcsszám</a:t>
            </a:r>
            <a:r>
              <a:rPr lang="hu-HU" sz="4800" strike="noStrike">
                <a:solidFill>
                  <a:srgbClr val="000000"/>
                </a:solidFill>
                <a:latin typeface="Garamond"/>
              </a:rPr>
              <a:t>:3</a:t>
            </a:r>
            <a:endParaRPr/>
          </a:p>
        </p:txBody>
      </p:sp>
      <p:sp>
        <p:nvSpPr>
          <p:cNvPr id="105" name="CustomShape 3"/>
          <p:cNvSpPr/>
          <p:nvPr/>
        </p:nvSpPr>
        <p:spPr>
          <a:xfrm>
            <a:off x="1120680" y="3213000"/>
            <a:ext cx="288000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hu-HU" sz="2800" strike="noStrike">
                <a:solidFill>
                  <a:srgbClr val="000000"/>
                </a:solidFill>
                <a:latin typeface="Garamond"/>
              </a:rPr>
              <a:t>Mozart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3 hölgy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3 fiú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3 akkordütés</a:t>
            </a:r>
            <a:endParaRPr/>
          </a:p>
        </p:txBody>
      </p:sp>
      <p:sp>
        <p:nvSpPr>
          <p:cNvPr id="106" name="CustomShape 4"/>
          <p:cNvSpPr/>
          <p:nvPr/>
        </p:nvSpPr>
        <p:spPr>
          <a:xfrm>
            <a:off x="4644000" y="3214800"/>
            <a:ext cx="3528000" cy="19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hu-HU" sz="2800" strike="noStrike">
                <a:solidFill>
                  <a:srgbClr val="000000"/>
                </a:solidFill>
                <a:latin typeface="Garamond"/>
              </a:rPr>
              <a:t>Vörösmarty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3 ördög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3-as út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3 vándor</a:t>
            </a:r>
            <a:endParaRPr/>
          </a:p>
          <a:p>
            <a:pPr>
              <a:lnSpc>
                <a:spcPct val="100000"/>
              </a:lnSpc>
              <a:buFont typeface="Symbol"/>
              <a:buChar char="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az ördögök 3 eszköze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5" dur="500"/>
                                        <p:tgtEl>
                                          <p:spTgt spid="104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0" dur="500"/>
                                        <p:tgtEl>
                                          <p:spTgt spid="105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3" dur="500"/>
                                        <p:tgtEl>
                                          <p:spTgt spid="105">
                                            <p:txEl>
                                              <p:pRg st="7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5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6" dur="500"/>
                                        <p:tgtEl>
                                          <p:spTgt spid="105">
                                            <p:txEl>
                                              <p:pRg st="15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9" dur="500"/>
                                        <p:tgtEl>
                                          <p:spTgt spid="105">
                                            <p:txEl>
                                              <p:pRg st="21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34" dur="500"/>
                                        <p:tgtEl>
                                          <p:spTgt spid="106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37" dur="500"/>
                                        <p:tgtEl>
                                          <p:spTgt spid="106">
                                            <p:txEl>
                                              <p:pRg st="11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9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0" dur="500"/>
                                        <p:tgtEl>
                                          <p:spTgt spid="106">
                                            <p:txEl>
                                              <p:pRg st="19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3" dur="500"/>
                                        <p:tgtEl>
                                          <p:spTgt spid="106">
                                            <p:txEl>
                                              <p:pRg st="27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6" dur="500"/>
                                        <p:tgtEl>
                                          <p:spTgt spid="106">
                                            <p:txEl>
                                              <p:pRg st="36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331640" y="2133000"/>
            <a:ext cx="6400440" cy="64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hu-HU" sz="2400" strike="noStrike" u="sng">
                <a:solidFill>
                  <a:srgbClr val="000000"/>
                </a:solidFill>
                <a:latin typeface="Garamond"/>
              </a:rPr>
              <a:t>A sötétség, a gonoszság szimbóluma.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1435320" y="5148360"/>
            <a:ext cx="2592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Éj birodalma</a:t>
            </a:r>
            <a:endParaRPr/>
          </a:p>
        </p:txBody>
      </p:sp>
      <p:sp>
        <p:nvSpPr>
          <p:cNvPr id="109" name="TextShape 3"/>
          <p:cNvSpPr txBox="1"/>
          <p:nvPr/>
        </p:nvSpPr>
        <p:spPr>
          <a:xfrm>
            <a:off x="1331640" y="1052640"/>
            <a:ext cx="6400440" cy="1045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3600" strike="noStrike" cap="all">
                <a:solidFill>
                  <a:srgbClr val="000000"/>
                </a:solidFill>
                <a:latin typeface="Garamond"/>
              </a:rPr>
              <a:t>AZ ÉJ MEGHATÁROZÓ SZEREPE</a:t>
            </a:r>
            <a:endParaRPr/>
          </a:p>
        </p:txBody>
      </p:sp>
      <p:sp>
        <p:nvSpPr>
          <p:cNvPr id="11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Picture 5" descr=""/>
          <p:cNvPicPr/>
          <p:nvPr/>
        </p:nvPicPr>
        <p:blipFill>
          <a:blip r:embed="rId1"/>
          <a:stretch/>
        </p:blipFill>
        <p:spPr>
          <a:xfrm>
            <a:off x="5076000" y="340236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13" name="Picture 6" descr=""/>
          <p:cNvPicPr/>
          <p:nvPr/>
        </p:nvPicPr>
        <p:blipFill>
          <a:blip r:embed="rId2"/>
          <a:stretch/>
        </p:blipFill>
        <p:spPr>
          <a:xfrm>
            <a:off x="1331640" y="3402360"/>
            <a:ext cx="2799360" cy="1764360"/>
          </a:xfrm>
          <a:prstGeom prst="rect">
            <a:avLst/>
          </a:prstGeom>
          <a:ln>
            <a:noFill/>
          </a:ln>
        </p:spPr>
      </p:pic>
      <p:sp>
        <p:nvSpPr>
          <p:cNvPr id="114" name="CustomShape 6"/>
          <p:cNvSpPr/>
          <p:nvPr/>
        </p:nvSpPr>
        <p:spPr>
          <a:xfrm>
            <a:off x="5030640" y="5128200"/>
            <a:ext cx="2619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Éj királynője</a:t>
            </a:r>
            <a:endParaRPr/>
          </a:p>
        </p:txBody>
      </p:sp>
      <p:sp>
        <p:nvSpPr>
          <p:cNvPr id="115" name="CustomShape 7"/>
          <p:cNvSpPr/>
          <p:nvPr/>
        </p:nvSpPr>
        <p:spPr>
          <a:xfrm>
            <a:off x="1763640" y="2781000"/>
            <a:ext cx="1944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Vörösmarty</a:t>
            </a:r>
            <a:endParaRPr/>
          </a:p>
        </p:txBody>
      </p:sp>
      <p:sp>
        <p:nvSpPr>
          <p:cNvPr id="116" name="CustomShape 8"/>
          <p:cNvSpPr/>
          <p:nvPr/>
        </p:nvSpPr>
        <p:spPr>
          <a:xfrm>
            <a:off x="5368320" y="2811960"/>
            <a:ext cx="1944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Mozart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107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07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5" dur="500"/>
                                        <p:tgtEl>
                                          <p:spTgt spid="115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10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0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2" dur="500"/>
                                        <p:tgtEl>
                                          <p:spTgt spid="116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3" dur="500"/>
                                        <p:tgtEl>
                                          <p:spTgt spid="11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403640" y="1196640"/>
            <a:ext cx="6400440" cy="719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3200" strike="noStrike" cap="all">
                <a:solidFill>
                  <a:srgbClr val="000000"/>
                </a:solidFill>
                <a:latin typeface="Garamond"/>
              </a:rPr>
              <a:t>A MŰVEK Utóélete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899640" y="2438280"/>
            <a:ext cx="7272360" cy="91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Egyik alkotó sem látta a saját művét színpadon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hu-HU" sz="2400" strike="noStrike">
                <a:solidFill>
                  <a:srgbClr val="000000"/>
                </a:solidFill>
                <a:latin typeface="Garamond"/>
              </a:rPr>
              <a:t>Mindkét mű a szerző leggyakrabban játszott műve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119" name="Kép 3" descr=""/>
          <p:cNvPicPr/>
          <p:nvPr/>
        </p:nvPicPr>
        <p:blipFill>
          <a:blip r:embed="rId1"/>
          <a:stretch/>
        </p:blipFill>
        <p:spPr>
          <a:xfrm>
            <a:off x="1214280" y="3571920"/>
            <a:ext cx="2785680" cy="1857960"/>
          </a:xfrm>
          <a:prstGeom prst="rect">
            <a:avLst/>
          </a:prstGeom>
          <a:ln>
            <a:noFill/>
          </a:ln>
        </p:spPr>
      </p:pic>
      <p:pic>
        <p:nvPicPr>
          <p:cNvPr id="120" name="Kép 5" descr=""/>
          <p:cNvPicPr/>
          <p:nvPr/>
        </p:nvPicPr>
        <p:blipFill>
          <a:blip r:embed="rId2"/>
          <a:stretch/>
        </p:blipFill>
        <p:spPr>
          <a:xfrm>
            <a:off x="4857840" y="3559320"/>
            <a:ext cx="3146040" cy="184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6" dur="500"/>
                                        <p:tgtEl>
                                          <p:spTgt spid="118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9" dur="500"/>
                                        <p:tgtEl>
                                          <p:spTgt spid="118">
                                            <p:txEl>
                                              <p:pRg st="47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3200" strike="noStrike" cap="all">
                <a:solidFill>
                  <a:srgbClr val="000000"/>
                </a:solidFill>
                <a:latin typeface="Garamond"/>
              </a:rPr>
              <a:t>Források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1000080" y="2571840"/>
            <a:ext cx="7286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Garamond"/>
              <a:buChar char="♣"/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Balassa Imre és Gál György Sándor: Operakalauz</a:t>
            </a:r>
            <a:endParaRPr/>
          </a:p>
          <a:p>
            <a:pPr algn="just">
              <a:lnSpc>
                <a:spcPct val="100000"/>
              </a:lnSpc>
              <a:buFont typeface="Garamond"/>
              <a:buChar char="♣"/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Wikipédia</a:t>
            </a:r>
            <a:endParaRPr/>
          </a:p>
          <a:p>
            <a:pPr algn="just">
              <a:lnSpc>
                <a:spcPct val="100000"/>
              </a:lnSpc>
              <a:buFont typeface="Garamond"/>
              <a:buChar char="♣"/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Magyar Színháztörténet II.</a:t>
            </a:r>
            <a:endParaRPr/>
          </a:p>
        </p:txBody>
      </p:sp>
    </p:spTree>
  </p:cSld>
  <p:timing>
    <p:tnLst>
      <p:par>
        <p:cTn id="222" dur="indefinite" restart="never" nodeType="tmRoot">
          <p:childTnLst>
            <p:seq>
              <p:cTn id="223" dur="indefinite" nodeType="mainSeq">
                <p:childTnLst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34" dur="500"/>
                                        <p:tgtEl>
                                          <p:spTgt spid="122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37" dur="500"/>
                                        <p:tgtEl>
                                          <p:spTgt spid="122">
                                            <p:txEl>
                                              <p:pRg st="47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40" dur="500"/>
                                        <p:tgtEl>
                                          <p:spTgt spid="122">
                                            <p:txEl>
                                              <p:pRg st="5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hu-HU" sz="3200" strike="noStrike" cap="all">
                <a:solidFill>
                  <a:srgbClr val="000000"/>
                </a:solidFill>
                <a:latin typeface="Garamond"/>
              </a:rPr>
              <a:t>Készítették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3215520" y="2550240"/>
            <a:ext cx="2476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hu-HU" sz="2800" strike="noStrike" u="sng">
                <a:solidFill>
                  <a:srgbClr val="000000"/>
                </a:solidFill>
                <a:latin typeface="Garamond"/>
              </a:rPr>
              <a:t>Tündérbogarak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3403440" y="3285000"/>
            <a:ext cx="22903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Baranyi Brigitta</a:t>
            </a:r>
            <a:endParaRPr/>
          </a:p>
          <a:p>
            <a:pPr>
              <a:lnSpc>
                <a:spcPct val="100000"/>
              </a:lnSpc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Bulyáki Evelin</a:t>
            </a:r>
            <a:endParaRPr/>
          </a:p>
          <a:p>
            <a:pPr>
              <a:lnSpc>
                <a:spcPct val="100000"/>
              </a:lnSpc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Gazda Dorottya</a:t>
            </a:r>
            <a:endParaRPr/>
          </a:p>
          <a:p>
            <a:pPr>
              <a:lnSpc>
                <a:spcPct val="100000"/>
              </a:lnSpc>
            </a:pPr>
            <a:r>
              <a:rPr b="1" i="1" lang="hu-HU" sz="2400" strike="noStrike">
                <a:solidFill>
                  <a:srgbClr val="000000"/>
                </a:solidFill>
                <a:latin typeface="Garamond"/>
              </a:rPr>
              <a:t>Bencze Veronika</a:t>
            </a:r>
            <a:endParaRPr/>
          </a:p>
        </p:txBody>
      </p:sp>
    </p:spTree>
  </p:cSld>
  <p:timing>
    <p:tnLst>
      <p:par>
        <p:cTn id="241" dur="indefinite" restart="never" nodeType="tmRoot">
          <p:childTnLst>
            <p:seq>
              <p:cTn id="242" dur="indefinite" nodeType="mainSeq">
                <p:childTnLst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53" dur="500"/>
                                        <p:tgtEl>
                                          <p:spTgt spid="124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" dur="2000"/>
                                        <p:tgtEl>
                                          <p:spTgt spid="125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2000"/>
                                        <p:tgtEl>
                                          <p:spTgt spid="125">
                                            <p:txEl>
                                              <p:pRg st="17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4" dur="2000"/>
                                        <p:tgtEl>
                                          <p:spTgt spid="125">
                                            <p:txEl>
                                              <p:pRg st="3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7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2000"/>
                                        <p:tgtEl>
                                          <p:spTgt spid="125">
                                            <p:txEl>
                                              <p:pRg st="47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Application>LibreOffice/4.4.3.2$Windows_x86 LibreOffice_project/88805f81e9fe61362df02b9941de8e38a9b5fd16</Application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2016-04-19T18:03:18Z</dcterms:created>
  <dc:creator>diak</dc:creator>
  <dc:language>hu-HU</dc:language>
  <dcterms:modified xsi:type="dcterms:W3CDTF">2016-04-24T12:51:57Z</dcterms:modified>
  <cp:revision>26</cp:revision>
  <dc:title>Hasonlóságok Mozart: Varázsfuvolája és Vörösmarthy Mihály :Csongor és Tünde című művében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